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3" r:id="rId7"/>
    <p:sldId id="264" r:id="rId8"/>
    <p:sldId id="268" r:id="rId9"/>
    <p:sldId id="269" r:id="rId10"/>
    <p:sldId id="270" r:id="rId11"/>
    <p:sldId id="271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N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FCAC"/>
    <a:srgbClr val="FFFF66"/>
    <a:srgbClr val="0000FF"/>
    <a:srgbClr val="800000"/>
    <a:srgbClr val="4D4D4D"/>
    <a:srgbClr val="777777"/>
    <a:srgbClr val="503F2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72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NZ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3733800"/>
            <a:ext cx="6019800" cy="1066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NZ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880BA2-3D27-42D1-8BD2-DE577E65D50E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18391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246F9-66DB-4B12-9639-6D2BC37B70E9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32057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0A716-CBD6-4E53-A7F2-51E354B1D71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73536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9B2E8-8D59-40E4-A821-62EB9332D07E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15330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7E35A-17CA-45C3-92BF-D3E6BCFA194A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61243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CD1BE-F784-4783-A0A5-D3447EE4FDA9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2635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594FF-1C94-4316-8422-D8F4A06DBE0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47584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C9C6D-4C72-4F0D-9C26-67FA9917F887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66067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D1E2E-15AE-4967-A5D2-729A335D4264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8868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A18FE-8894-4C61-9B03-17396D7AC770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9557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FF94B-E0B7-4BB7-B096-8EB36FF55862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50991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NZ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NZ" smtClean="0"/>
              <a:t>Click to edit Master text styles</a:t>
            </a:r>
          </a:p>
          <a:p>
            <a:pPr lvl="1"/>
            <a:r>
              <a:rPr lang="en-NZ" smtClean="0"/>
              <a:t>Second level</a:t>
            </a:r>
          </a:p>
          <a:p>
            <a:pPr lvl="2"/>
            <a:r>
              <a:rPr lang="en-NZ" smtClean="0"/>
              <a:t>Third level</a:t>
            </a:r>
          </a:p>
          <a:p>
            <a:pPr lvl="3"/>
            <a:r>
              <a:rPr lang="en-NZ" smtClean="0"/>
              <a:t>Fourth level</a:t>
            </a:r>
          </a:p>
          <a:p>
            <a:pPr lvl="4"/>
            <a:r>
              <a:rPr lang="en-NZ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5719EB65-BC39-4426-A223-DB03290883F2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NZ" sz="6600" b="1" smtClean="0"/>
              <a:t>Respiration</a:t>
            </a:r>
            <a:endParaRPr lang="en-GB" sz="6600" b="1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NZ" sz="3600" smtClean="0"/>
              <a:t>Energy release in cells</a:t>
            </a:r>
            <a:endParaRPr lang="en-GB" sz="3600" smtClean="0"/>
          </a:p>
        </p:txBody>
      </p:sp>
      <p:sp>
        <p:nvSpPr>
          <p:cNvPr id="1536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400800"/>
            <a:ext cx="457200" cy="4572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Lactic Acid Fermentation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</p:spPr>
        <p:txBody>
          <a:bodyPr/>
          <a:lstStyle/>
          <a:p>
            <a:r>
              <a:rPr lang="en-NZ" dirty="0" smtClean="0"/>
              <a:t>This occurs in mammals</a:t>
            </a:r>
          </a:p>
          <a:p>
            <a:r>
              <a:rPr lang="en-NZ" dirty="0" smtClean="0"/>
              <a:t>Glycolysis occurs but the pyruvate produced is converted into lactic acid</a:t>
            </a:r>
          </a:p>
          <a:p>
            <a:r>
              <a:rPr lang="en-NZ" dirty="0" smtClean="0"/>
              <a:t>Lactic acid is harmful. This can continue for a while then the “oxygen debt must be repaid”. </a:t>
            </a:r>
          </a:p>
          <a:p>
            <a:r>
              <a:rPr lang="en-NZ" dirty="0" smtClean="0"/>
              <a:t>In the liver, once oxygen is present some lactic acid is aerobically respired and the rest converted back to glucose.</a:t>
            </a:r>
            <a:endParaRPr lang="en-NZ" dirty="0"/>
          </a:p>
        </p:txBody>
      </p:sp>
      <p:sp>
        <p:nvSpPr>
          <p:cNvPr id="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400800"/>
            <a:ext cx="457200" cy="4572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60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NZ" dirty="0" smtClean="0"/>
              <a:t>Too much lactic acid in the old leg muscles!</a:t>
            </a:r>
            <a:endParaRPr lang="en-NZ" dirty="0"/>
          </a:p>
        </p:txBody>
      </p:sp>
      <p:pic>
        <p:nvPicPr>
          <p:cNvPr id="38914" name="Picture 2" descr="http://richretyi.com/wp-content/uploads/2011/09/New-Imag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0" y="2362200"/>
            <a:ext cx="886046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400800"/>
            <a:ext cx="457200" cy="4572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95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sz="5400" b="1" dirty="0" smtClean="0"/>
              <a:t>Photosynthesis</a:t>
            </a:r>
            <a:endParaRPr lang="en-GB" sz="2800" dirty="0" smtClean="0">
              <a:solidFill>
                <a:schemeClr val="accent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220200" cy="5791200"/>
          </a:xfrm>
        </p:spPr>
        <p:txBody>
          <a:bodyPr/>
          <a:lstStyle/>
          <a:p>
            <a:r>
              <a:rPr lang="en-NZ" dirty="0" smtClean="0"/>
              <a:t>This is a complex set of reactions that occur in chloroplasts of plant cells</a:t>
            </a:r>
          </a:p>
          <a:p>
            <a:r>
              <a:rPr lang="en-NZ" dirty="0" smtClean="0"/>
              <a:t>It transforms light energy into chemical energy stored in chemical bonds in food</a:t>
            </a:r>
          </a:p>
          <a:p>
            <a:r>
              <a:rPr lang="en-NZ" dirty="0" smtClean="0"/>
              <a:t>Carbon dioxide and water are used.</a:t>
            </a:r>
          </a:p>
          <a:p>
            <a:pPr>
              <a:buFontTx/>
              <a:buNone/>
            </a:pPr>
            <a:r>
              <a:rPr lang="en-NZ" b="1" dirty="0" smtClean="0"/>
              <a:t>                        Light Energy</a:t>
            </a:r>
            <a:endParaRPr lang="en-NZ" dirty="0" smtClean="0"/>
          </a:p>
          <a:p>
            <a:pPr eaLnBrk="1" hangingPunct="1">
              <a:buFontTx/>
              <a:buNone/>
            </a:pPr>
            <a:r>
              <a:rPr lang="en-NZ" b="1" dirty="0" smtClean="0"/>
              <a:t>	6CO</a:t>
            </a:r>
            <a:r>
              <a:rPr lang="en-NZ" b="1" baseline="-25000" dirty="0" smtClean="0"/>
              <a:t>2</a:t>
            </a:r>
            <a:r>
              <a:rPr lang="en-NZ" b="1" dirty="0" smtClean="0"/>
              <a:t> + 12H</a:t>
            </a:r>
            <a:r>
              <a:rPr lang="en-NZ" b="1" baseline="-25000" dirty="0" smtClean="0"/>
              <a:t>2</a:t>
            </a:r>
            <a:r>
              <a:rPr lang="en-NZ" b="1" dirty="0" smtClean="0"/>
              <a:t>O    </a:t>
            </a:r>
            <a:r>
              <a:rPr lang="en-NZ" sz="6000" b="1" dirty="0" smtClean="0"/>
              <a:t>→</a:t>
            </a:r>
            <a:r>
              <a:rPr lang="en-NZ" b="1" dirty="0" smtClean="0"/>
              <a:t>    C</a:t>
            </a:r>
            <a:r>
              <a:rPr lang="en-NZ" b="1" baseline="-25000" dirty="0" smtClean="0"/>
              <a:t>6</a:t>
            </a:r>
            <a:r>
              <a:rPr lang="en-NZ" b="1" dirty="0" smtClean="0"/>
              <a:t>H</a:t>
            </a:r>
            <a:r>
              <a:rPr lang="en-NZ" b="1" baseline="-25000" dirty="0" smtClean="0"/>
              <a:t>12</a:t>
            </a:r>
            <a:r>
              <a:rPr lang="en-NZ" b="1" dirty="0" smtClean="0"/>
              <a:t>O</a:t>
            </a:r>
            <a:r>
              <a:rPr lang="en-NZ" b="1" baseline="-25000" dirty="0" smtClean="0"/>
              <a:t>6</a:t>
            </a:r>
            <a:r>
              <a:rPr lang="en-NZ" b="1" dirty="0" smtClean="0"/>
              <a:t> + 6O</a:t>
            </a:r>
            <a:r>
              <a:rPr lang="en-NZ" b="1" baseline="-25000" dirty="0" smtClean="0"/>
              <a:t>2</a:t>
            </a:r>
            <a:r>
              <a:rPr lang="en-NZ" b="1" dirty="0" smtClean="0"/>
              <a:t> + 6H</a:t>
            </a:r>
            <a:r>
              <a:rPr lang="en-NZ" b="1" baseline="-25000" dirty="0" smtClean="0"/>
              <a:t>2</a:t>
            </a:r>
            <a:r>
              <a:rPr lang="en-NZ" b="1" dirty="0" smtClean="0"/>
              <a:t>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NZ" dirty="0" smtClean="0"/>
              <a:t>                          </a:t>
            </a:r>
            <a:r>
              <a:rPr lang="en-NZ" b="1" dirty="0" smtClean="0">
                <a:solidFill>
                  <a:srgbClr val="00CC00"/>
                </a:solidFill>
              </a:rPr>
              <a:t>Chlorophyll</a:t>
            </a:r>
            <a:endParaRPr lang="en-NZ" dirty="0" smtClean="0"/>
          </a:p>
          <a:p>
            <a:endParaRPr lang="en-GB" dirty="0" smtClean="0"/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3352800" y="4267200"/>
            <a:ext cx="685800" cy="685800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253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400800"/>
            <a:ext cx="457200" cy="4572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uiExpand="1" build="p"/>
      <p:bldP spid="21509" grpId="0" animBg="1"/>
      <p:bldP spid="225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b="1" smtClean="0"/>
              <a:t>The Phases</a:t>
            </a:r>
            <a:endParaRPr lang="en-GB" b="1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715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NZ" sz="2800" b="1" smtClean="0"/>
              <a:t>Light dependent phase</a:t>
            </a:r>
          </a:p>
          <a:p>
            <a:pPr>
              <a:lnSpc>
                <a:spcPct val="90000"/>
              </a:lnSpc>
            </a:pPr>
            <a:r>
              <a:rPr lang="en-NZ" sz="2800" smtClean="0"/>
              <a:t>Occurs in grana of chloroplast. </a:t>
            </a:r>
          </a:p>
          <a:p>
            <a:pPr>
              <a:lnSpc>
                <a:spcPct val="90000"/>
              </a:lnSpc>
            </a:pPr>
            <a:r>
              <a:rPr lang="en-NZ" sz="2800" smtClean="0"/>
              <a:t>Light energy is used to make ATP and to split water molecules. Oxygen is released</a:t>
            </a:r>
          </a:p>
          <a:p>
            <a:pPr>
              <a:lnSpc>
                <a:spcPct val="90000"/>
              </a:lnSpc>
            </a:pPr>
            <a:r>
              <a:rPr lang="en-NZ" sz="2800" smtClean="0"/>
              <a:t>Hydrogen is carried away by NADP</a:t>
            </a:r>
          </a:p>
          <a:p>
            <a:pPr>
              <a:lnSpc>
                <a:spcPct val="90000"/>
              </a:lnSpc>
              <a:buFontTx/>
              <a:buNone/>
            </a:pPr>
            <a:endParaRPr lang="en-NZ" sz="2800" b="1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NZ" sz="2800" b="1" smtClean="0"/>
              <a:t>Light independent phase</a:t>
            </a:r>
            <a:r>
              <a:rPr lang="en-NZ" sz="2800" smtClean="0"/>
              <a:t> (“dark phase”)</a:t>
            </a:r>
          </a:p>
          <a:p>
            <a:pPr>
              <a:lnSpc>
                <a:spcPct val="90000"/>
              </a:lnSpc>
            </a:pPr>
            <a:r>
              <a:rPr lang="en-NZ" sz="2800" smtClean="0"/>
              <a:t>Occurs in stroma of chloroplast. </a:t>
            </a:r>
          </a:p>
          <a:p>
            <a:pPr>
              <a:lnSpc>
                <a:spcPct val="90000"/>
              </a:lnSpc>
            </a:pPr>
            <a:r>
              <a:rPr lang="en-NZ" sz="2800" u="sng" smtClean="0"/>
              <a:t>Carbon dioxide is “fixed</a:t>
            </a:r>
            <a:r>
              <a:rPr lang="en-NZ" sz="2800" smtClean="0"/>
              <a:t>”, and combined with hydrogen and energy (in ATP) from the light phase to make glucose. This process is called the Calvin cycle.</a:t>
            </a:r>
            <a:endParaRPr lang="en-GB" sz="2800" smtClean="0"/>
          </a:p>
        </p:txBody>
      </p:sp>
      <p:sp>
        <p:nvSpPr>
          <p:cNvPr id="2253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400800"/>
            <a:ext cx="457200" cy="4572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381000"/>
          </a:xfrm>
        </p:spPr>
        <p:txBody>
          <a:bodyPr/>
          <a:lstStyle/>
          <a:p>
            <a:r>
              <a:rPr lang="en-NZ" sz="4000" smtClean="0"/>
              <a:t>A Chloroplast</a:t>
            </a:r>
            <a:endParaRPr lang="en-GB" sz="4000" smtClean="0"/>
          </a:p>
        </p:txBody>
      </p:sp>
      <p:pic>
        <p:nvPicPr>
          <p:cNvPr id="23556" name="Picture 4" descr="chloroplast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6788"/>
            <a:ext cx="8991600" cy="591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-152400" y="2286000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2800" b="1">
                <a:solidFill>
                  <a:srgbClr val="000000"/>
                </a:solidFill>
              </a:rPr>
              <a:t>Grana</a:t>
            </a:r>
            <a:endParaRPr lang="en-GB" sz="2800" b="1">
              <a:solidFill>
                <a:srgbClr val="000000"/>
              </a:solidFill>
            </a:endParaRPr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1143000" y="2590800"/>
            <a:ext cx="1066800" cy="1219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0" y="4724400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2800" b="1">
                <a:solidFill>
                  <a:srgbClr val="000000"/>
                </a:solidFill>
              </a:rPr>
              <a:t>Stroma</a:t>
            </a:r>
            <a:endParaRPr lang="en-GB" sz="2800" b="1">
              <a:solidFill>
                <a:srgbClr val="000000"/>
              </a:solidFill>
            </a:endParaRP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flipV="1">
            <a:off x="1295400" y="4419600"/>
            <a:ext cx="30480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381000" y="1219200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2800" b="1">
                <a:solidFill>
                  <a:srgbClr val="0000FF"/>
                </a:solidFill>
              </a:rPr>
              <a:t>Light Phase</a:t>
            </a:r>
            <a:endParaRPr lang="en-GB" sz="2800" b="1">
              <a:solidFill>
                <a:srgbClr val="0000FF"/>
              </a:solidFill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0" y="5257800"/>
            <a:ext cx="2209800" cy="51911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2800" b="1">
                <a:solidFill>
                  <a:schemeClr val="bg1"/>
                </a:solidFill>
              </a:rPr>
              <a:t>Dark Phase</a:t>
            </a:r>
            <a:endParaRPr lang="en-GB" sz="2800" b="1">
              <a:solidFill>
                <a:schemeClr val="bg1"/>
              </a:solidFill>
            </a:endParaRP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2133600" y="1143000"/>
            <a:ext cx="7010400" cy="186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en-NZ" sz="2800" b="1">
                <a:solidFill>
                  <a:schemeClr val="bg1"/>
                </a:solidFill>
              </a:rPr>
              <a:t>       Water split, </a:t>
            </a:r>
          </a:p>
          <a:p>
            <a:pPr>
              <a:spcBef>
                <a:spcPct val="5000"/>
              </a:spcBef>
            </a:pPr>
            <a:r>
              <a:rPr lang="en-NZ" sz="2800" b="1">
                <a:solidFill>
                  <a:schemeClr val="bg1"/>
                </a:solidFill>
              </a:rPr>
              <a:t>    O</a:t>
            </a:r>
            <a:r>
              <a:rPr lang="en-NZ" sz="2800" b="1" baseline="-25000">
                <a:solidFill>
                  <a:schemeClr val="bg1"/>
                </a:solidFill>
              </a:rPr>
              <a:t>2 </a:t>
            </a:r>
            <a:r>
              <a:rPr lang="en-NZ" sz="2800" b="1">
                <a:solidFill>
                  <a:schemeClr val="bg1"/>
                </a:solidFill>
              </a:rPr>
              <a:t>released,</a:t>
            </a:r>
          </a:p>
          <a:p>
            <a:pPr>
              <a:spcBef>
                <a:spcPct val="5000"/>
              </a:spcBef>
            </a:pPr>
            <a:r>
              <a:rPr lang="en-NZ" sz="2800" b="1">
                <a:solidFill>
                  <a:schemeClr val="bg1"/>
                </a:solidFill>
              </a:rPr>
              <a:t>H carried to Calvin cycle by NADP,</a:t>
            </a:r>
          </a:p>
          <a:p>
            <a:pPr>
              <a:spcBef>
                <a:spcPct val="5000"/>
              </a:spcBef>
            </a:pPr>
            <a:r>
              <a:rPr lang="en-NZ" sz="2800" b="1">
                <a:solidFill>
                  <a:schemeClr val="bg1"/>
                </a:solidFill>
              </a:rPr>
              <a:t>  ATP made</a:t>
            </a:r>
            <a:endParaRPr lang="en-GB" sz="2800" b="1">
              <a:solidFill>
                <a:schemeClr val="bg1"/>
              </a:solidFill>
            </a:endParaRPr>
          </a:p>
        </p:txBody>
      </p:sp>
      <p:sp>
        <p:nvSpPr>
          <p:cNvPr id="23565" name="AutoShape 13"/>
          <p:cNvSpPr>
            <a:spLocks noChangeArrowheads="1"/>
          </p:cNvSpPr>
          <p:nvPr/>
        </p:nvSpPr>
        <p:spPr bwMode="auto">
          <a:xfrm>
            <a:off x="1295400" y="1828800"/>
            <a:ext cx="914400" cy="1676400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2438400" y="4876800"/>
            <a:ext cx="3733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2800" b="1">
                <a:solidFill>
                  <a:srgbClr val="000000"/>
                </a:solidFill>
              </a:rPr>
              <a:t>CO</a:t>
            </a:r>
            <a:r>
              <a:rPr lang="en-NZ" sz="2800" b="1" baseline="-25000">
                <a:solidFill>
                  <a:srgbClr val="000000"/>
                </a:solidFill>
              </a:rPr>
              <a:t>2 </a:t>
            </a:r>
            <a:r>
              <a:rPr lang="en-NZ" sz="2800" b="1">
                <a:solidFill>
                  <a:srgbClr val="000000"/>
                </a:solidFill>
              </a:rPr>
              <a:t>“fixed” during Calvin Cycle, Glucose made</a:t>
            </a:r>
            <a:endParaRPr lang="en-GB" sz="2800" b="1">
              <a:solidFill>
                <a:srgbClr val="000000"/>
              </a:solidFill>
            </a:endParaRPr>
          </a:p>
        </p:txBody>
      </p:sp>
      <p:sp>
        <p:nvSpPr>
          <p:cNvPr id="23568" name="AutoShape 1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077200" y="6477000"/>
            <a:ext cx="838200" cy="3810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3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59" grpId="0" animBg="1"/>
      <p:bldP spid="23560" grpId="0"/>
      <p:bldP spid="23561" grpId="0" animBg="1"/>
      <p:bldP spid="23562" grpId="0"/>
      <p:bldP spid="23563" grpId="0" animBg="1"/>
      <p:bldP spid="23564" grpId="0"/>
      <p:bldP spid="23565" grpId="0" animBg="1"/>
      <p:bldP spid="23566" grpId="0" build="allAtOnce"/>
      <p:bldP spid="2356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z="4800" b="1" smtClean="0"/>
              <a:t>Respiration</a:t>
            </a:r>
            <a:endParaRPr lang="en-GB" sz="4800" b="1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NZ" sz="3600" smtClean="0"/>
              <a:t>Energy release in cells</a:t>
            </a:r>
          </a:p>
          <a:p>
            <a:pPr eaLnBrk="1" hangingPunct="1">
              <a:buFontTx/>
              <a:buNone/>
            </a:pPr>
            <a:r>
              <a:rPr lang="en-NZ" sz="3600" b="1" smtClean="0"/>
              <a:t>NOT</a:t>
            </a:r>
          </a:p>
          <a:p>
            <a:pPr eaLnBrk="1" hangingPunct="1"/>
            <a:r>
              <a:rPr lang="en-NZ" sz="3600" smtClean="0"/>
              <a:t>Gas exchange OR</a:t>
            </a:r>
          </a:p>
          <a:p>
            <a:pPr eaLnBrk="1" hangingPunct="1"/>
            <a:r>
              <a:rPr lang="en-NZ" sz="3600" smtClean="0"/>
              <a:t>Breathing</a:t>
            </a:r>
            <a:endParaRPr lang="en-GB" sz="3600" smtClean="0"/>
          </a:p>
          <a:p>
            <a:pPr eaLnBrk="1" hangingPunct="1">
              <a:buFontTx/>
              <a:buNone/>
            </a:pPr>
            <a:endParaRPr lang="en-GB" smtClean="0"/>
          </a:p>
        </p:txBody>
      </p:sp>
      <p:sp>
        <p:nvSpPr>
          <p:cNvPr id="1638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400800"/>
            <a:ext cx="457200" cy="4572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810000" y="5791200"/>
            <a:ext cx="2362200" cy="466725"/>
            <a:chOff x="2400" y="3648"/>
            <a:chExt cx="1488" cy="294"/>
          </a:xfrm>
        </p:grpSpPr>
        <p:sp>
          <p:nvSpPr>
            <p:cNvPr id="5135" name="Line 16"/>
            <p:cNvSpPr>
              <a:spLocks noChangeShapeType="1"/>
            </p:cNvSpPr>
            <p:nvPr/>
          </p:nvSpPr>
          <p:spPr bwMode="auto">
            <a:xfrm flipH="1" flipV="1">
              <a:off x="2880" y="379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5136" name="Line 15"/>
            <p:cNvSpPr>
              <a:spLocks noChangeShapeType="1"/>
            </p:cNvSpPr>
            <p:nvPr/>
          </p:nvSpPr>
          <p:spPr bwMode="auto">
            <a:xfrm flipH="1" flipV="1">
              <a:off x="3360" y="379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5137" name="Line 11"/>
            <p:cNvSpPr>
              <a:spLocks noChangeShapeType="1"/>
            </p:cNvSpPr>
            <p:nvPr/>
          </p:nvSpPr>
          <p:spPr bwMode="auto">
            <a:xfrm flipH="1" flipV="1">
              <a:off x="2400" y="379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5138" name="Text Box 12"/>
            <p:cNvSpPr txBox="1">
              <a:spLocks noChangeArrowheads="1"/>
            </p:cNvSpPr>
            <p:nvPr/>
          </p:nvSpPr>
          <p:spPr bwMode="auto">
            <a:xfrm>
              <a:off x="2688" y="3648"/>
              <a:ext cx="240" cy="29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NZ" sz="2400" b="1">
                  <a:solidFill>
                    <a:srgbClr val="0000FF"/>
                  </a:solidFill>
                  <a:latin typeface="Catriel" pitchFamily="2" charset="0"/>
                </a:rPr>
                <a:t>P</a:t>
              </a:r>
              <a:endParaRPr lang="en-GB" sz="2400" b="1">
                <a:solidFill>
                  <a:srgbClr val="0000FF"/>
                </a:solidFill>
                <a:latin typeface="Catriel" pitchFamily="2" charset="0"/>
              </a:endParaRPr>
            </a:p>
          </p:txBody>
        </p:sp>
        <p:sp>
          <p:nvSpPr>
            <p:cNvPr id="5139" name="Text Box 13"/>
            <p:cNvSpPr txBox="1">
              <a:spLocks noChangeArrowheads="1"/>
            </p:cNvSpPr>
            <p:nvPr/>
          </p:nvSpPr>
          <p:spPr bwMode="auto">
            <a:xfrm>
              <a:off x="3168" y="3648"/>
              <a:ext cx="240" cy="29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NZ" sz="2400" b="1">
                  <a:solidFill>
                    <a:srgbClr val="0000FF"/>
                  </a:solidFill>
                  <a:latin typeface="Catriel" pitchFamily="2" charset="0"/>
                </a:rPr>
                <a:t>P</a:t>
              </a:r>
              <a:endParaRPr lang="en-GB" sz="2400" b="1">
                <a:solidFill>
                  <a:srgbClr val="0000FF"/>
                </a:solidFill>
                <a:latin typeface="Catriel" pitchFamily="2" charset="0"/>
              </a:endParaRPr>
            </a:p>
          </p:txBody>
        </p:sp>
        <p:sp>
          <p:nvSpPr>
            <p:cNvPr id="5140" name="Text Box 14"/>
            <p:cNvSpPr txBox="1">
              <a:spLocks noChangeArrowheads="1"/>
            </p:cNvSpPr>
            <p:nvPr/>
          </p:nvSpPr>
          <p:spPr bwMode="auto">
            <a:xfrm>
              <a:off x="3648" y="3648"/>
              <a:ext cx="240" cy="29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NZ" sz="2400" b="1">
                  <a:solidFill>
                    <a:srgbClr val="0000FF"/>
                  </a:solidFill>
                  <a:latin typeface="Catriel" pitchFamily="2" charset="0"/>
                </a:rPr>
                <a:t>P</a:t>
              </a:r>
              <a:endParaRPr lang="en-GB" sz="2400" b="1">
                <a:solidFill>
                  <a:srgbClr val="0000FF"/>
                </a:solidFill>
                <a:latin typeface="Catriel" pitchFamily="2" charset="0"/>
              </a:endParaRPr>
            </a:p>
          </p:txBody>
        </p:sp>
      </p:grp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b="1" smtClean="0"/>
              <a:t>Energy Currency</a:t>
            </a:r>
            <a:endParaRPr lang="en-GB" b="1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382000" cy="3810000"/>
          </a:xfrm>
        </p:spPr>
        <p:txBody>
          <a:bodyPr/>
          <a:lstStyle/>
          <a:p>
            <a:pPr eaLnBrk="1" hangingPunct="1"/>
            <a:r>
              <a:rPr lang="en-NZ" smtClean="0"/>
              <a:t>Energy is stored in chemical bonds of food (e.g. glucose)</a:t>
            </a:r>
          </a:p>
          <a:p>
            <a:pPr eaLnBrk="1" hangingPunct="1"/>
            <a:r>
              <a:rPr lang="en-NZ" smtClean="0"/>
              <a:t>Inside cells glucose is broken down and the energy is transferred to </a:t>
            </a:r>
            <a:r>
              <a:rPr lang="en-NZ" sz="3600" b="1" u="sng" smtClean="0"/>
              <a:t>ATP</a:t>
            </a:r>
          </a:p>
          <a:p>
            <a:pPr eaLnBrk="1" hangingPunct="1"/>
            <a:r>
              <a:rPr lang="en-NZ" smtClean="0"/>
              <a:t>ATP (adenosine triphosphate) carries energy within the cell to where it is needed</a:t>
            </a:r>
          </a:p>
          <a:p>
            <a:pPr eaLnBrk="1" hangingPunct="1"/>
            <a:endParaRPr lang="en-GB" smtClean="0"/>
          </a:p>
        </p:txBody>
      </p:sp>
      <p:sp>
        <p:nvSpPr>
          <p:cNvPr id="1843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400800"/>
            <a:ext cx="457200" cy="4572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3124200" y="4495800"/>
            <a:ext cx="1690688" cy="1981200"/>
            <a:chOff x="1968" y="2832"/>
            <a:chExt cx="1065" cy="1248"/>
          </a:xfrm>
        </p:grpSpPr>
        <p:grpSp>
          <p:nvGrpSpPr>
            <p:cNvPr id="5130" name="Group 9"/>
            <p:cNvGrpSpPr>
              <a:grpSpLocks/>
            </p:cNvGrpSpPr>
            <p:nvPr/>
          </p:nvGrpSpPr>
          <p:grpSpPr bwMode="auto">
            <a:xfrm>
              <a:off x="2064" y="2832"/>
              <a:ext cx="969" cy="535"/>
              <a:chOff x="2055" y="2832"/>
              <a:chExt cx="969" cy="535"/>
            </a:xfrm>
          </p:grpSpPr>
          <p:sp>
            <p:nvSpPr>
              <p:cNvPr id="5133" name="AutoShape 5"/>
              <p:cNvSpPr>
                <a:spLocks noChangeArrowheads="1"/>
              </p:cNvSpPr>
              <p:nvPr/>
            </p:nvSpPr>
            <p:spPr bwMode="auto">
              <a:xfrm rot="1687858" flipH="1">
                <a:off x="2448" y="2832"/>
                <a:ext cx="576" cy="535"/>
              </a:xfrm>
              <a:prstGeom prst="hexagon">
                <a:avLst>
                  <a:gd name="adj" fmla="val 26916"/>
                  <a:gd name="vf" fmla="val 115470"/>
                </a:avLst>
              </a:prstGeom>
              <a:solidFill>
                <a:schemeClr val="accent1"/>
              </a:solidFill>
              <a:ln w="28575">
                <a:solidFill>
                  <a:srgbClr val="FFFF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134" name="AutoShape 6"/>
              <p:cNvSpPr>
                <a:spLocks noChangeArrowheads="1"/>
              </p:cNvSpPr>
              <p:nvPr/>
            </p:nvSpPr>
            <p:spPr bwMode="auto">
              <a:xfrm rot="3205554" flipH="1">
                <a:off x="2055" y="2860"/>
                <a:ext cx="480" cy="480"/>
              </a:xfrm>
              <a:prstGeom prst="pentagon">
                <a:avLst/>
              </a:prstGeom>
              <a:solidFill>
                <a:schemeClr val="accent1"/>
              </a:solidFill>
              <a:ln w="28575">
                <a:solidFill>
                  <a:srgbClr val="FFFF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5131" name="Line 10"/>
            <p:cNvSpPr>
              <a:spLocks noChangeShapeType="1"/>
            </p:cNvSpPr>
            <p:nvPr/>
          </p:nvSpPr>
          <p:spPr bwMode="auto">
            <a:xfrm flipV="1">
              <a:off x="2208" y="3360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5132" name="AutoShape 8"/>
            <p:cNvSpPr>
              <a:spLocks noChangeArrowheads="1"/>
            </p:cNvSpPr>
            <p:nvPr/>
          </p:nvSpPr>
          <p:spPr bwMode="auto">
            <a:xfrm rot="4529628" flipH="1">
              <a:off x="1968" y="3600"/>
              <a:ext cx="480" cy="480"/>
            </a:xfrm>
            <a:prstGeom prst="pentagon">
              <a:avLst/>
            </a:prstGeom>
            <a:solidFill>
              <a:schemeClr val="accent1"/>
            </a:solidFill>
            <a:ln w="2857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990600" y="5257800"/>
            <a:ext cx="176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r>
              <a:rPr lang="en-NZ" sz="2400"/>
              <a:t>Adenosine</a:t>
            </a:r>
            <a:endParaRPr lang="en-GB" sz="2400"/>
          </a:p>
        </p:txBody>
      </p:sp>
      <p:sp>
        <p:nvSpPr>
          <p:cNvPr id="18450" name="AutoShape 18"/>
          <p:cNvSpPr>
            <a:spLocks/>
          </p:cNvSpPr>
          <p:nvPr/>
        </p:nvSpPr>
        <p:spPr bwMode="auto">
          <a:xfrm>
            <a:off x="2743200" y="4572000"/>
            <a:ext cx="304800" cy="18288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4114800" y="6248400"/>
            <a:ext cx="218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r>
              <a:rPr lang="en-NZ" sz="2400"/>
              <a:t>Tri-phosphate</a:t>
            </a:r>
            <a:endParaRPr lang="en-GB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49" grpId="0"/>
      <p:bldP spid="18450" grpId="0" animBg="1"/>
      <p:bldP spid="184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The Energy cycle</a:t>
            </a:r>
            <a:endParaRPr lang="en-GB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3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NZ" sz="2800" smtClean="0"/>
              <a:t>Adenosine−P−P</a:t>
            </a:r>
            <a:r>
              <a:rPr lang="en-US" sz="2800" smtClean="0"/>
              <a:t>~P</a:t>
            </a:r>
            <a:r>
              <a:rPr lang="en-US" smtClean="0"/>
              <a:t> </a:t>
            </a:r>
            <a:r>
              <a:rPr lang="en-US" sz="2800" smtClean="0">
                <a:sym typeface="Symbol" pitchFamily="18" charset="2"/>
              </a:rPr>
              <a:t> </a:t>
            </a:r>
            <a:r>
              <a:rPr lang="en-NZ" sz="2800" smtClean="0"/>
              <a:t>Adenosine−P−P</a:t>
            </a:r>
            <a:r>
              <a:rPr lang="en-US" sz="2800" smtClean="0"/>
              <a:t>+ Energy +P 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038600" y="2209800"/>
            <a:ext cx="914400" cy="5191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2800" b="1">
                <a:solidFill>
                  <a:srgbClr val="800000"/>
                </a:solidFill>
                <a:latin typeface="Catriel" pitchFamily="2" charset="0"/>
              </a:rPr>
              <a:t>ATP</a:t>
            </a:r>
            <a:endParaRPr lang="en-GB" sz="2800" b="1">
              <a:solidFill>
                <a:srgbClr val="800000"/>
              </a:solidFill>
              <a:latin typeface="Catriel" pitchFamily="2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962400" y="4876800"/>
            <a:ext cx="990600" cy="5191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2800" b="1">
                <a:solidFill>
                  <a:srgbClr val="800000"/>
                </a:solidFill>
                <a:latin typeface="Catriel" pitchFamily="2" charset="0"/>
              </a:rPr>
              <a:t>ADP</a:t>
            </a:r>
            <a:endParaRPr lang="en-GB" sz="2800" b="1">
              <a:solidFill>
                <a:srgbClr val="800000"/>
              </a:solidFill>
              <a:latin typeface="Catriel" pitchFamily="2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7086600" y="3733800"/>
            <a:ext cx="457200" cy="5191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2800" b="1">
                <a:solidFill>
                  <a:srgbClr val="800000"/>
                </a:solidFill>
                <a:latin typeface="Catriel" pitchFamily="2" charset="0"/>
              </a:rPr>
              <a:t>P</a:t>
            </a:r>
            <a:endParaRPr lang="en-GB" sz="2800" b="1">
              <a:solidFill>
                <a:srgbClr val="800000"/>
              </a:solidFill>
              <a:latin typeface="Catriel" pitchFamily="2" charset="0"/>
            </a:endParaRPr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 rot="-848141">
            <a:off x="3886200" y="2438400"/>
            <a:ext cx="2133600" cy="1600200"/>
          </a:xfrm>
          <a:custGeom>
            <a:avLst/>
            <a:gdLst>
              <a:gd name="T0" fmla="*/ 1949380 w 21600"/>
              <a:gd name="T1" fmla="*/ 350711 h 21600"/>
              <a:gd name="T2" fmla="*/ 1264158 w 21600"/>
              <a:gd name="T3" fmla="*/ 45784 h 21600"/>
              <a:gd name="T4" fmla="*/ 1880038 w 21600"/>
              <a:gd name="T5" fmla="*/ 386048 h 21600"/>
              <a:gd name="T6" fmla="*/ 2377680 w 21600"/>
              <a:gd name="T7" fmla="*/ 983308 h 21600"/>
              <a:gd name="T8" fmla="*/ 2017832 w 21600"/>
              <a:gd name="T9" fmla="*/ 1168442 h 21600"/>
              <a:gd name="T10" fmla="*/ 1770888 w 21600"/>
              <a:gd name="T11" fmla="*/ 89848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0582" y="12622"/>
                </a:moveTo>
                <a:cubicBezTo>
                  <a:pt x="20694" y="12021"/>
                  <a:pt x="20751" y="11411"/>
                  <a:pt x="20751" y="10800"/>
                </a:cubicBezTo>
                <a:cubicBezTo>
                  <a:pt x="20751" y="6043"/>
                  <a:pt x="17384" y="1951"/>
                  <a:pt x="12716" y="1035"/>
                </a:cubicBezTo>
                <a:lnTo>
                  <a:pt x="12880" y="202"/>
                </a:lnTo>
                <a:cubicBezTo>
                  <a:pt x="17946" y="1196"/>
                  <a:pt x="21600" y="5637"/>
                  <a:pt x="21600" y="10800"/>
                </a:cubicBezTo>
                <a:cubicBezTo>
                  <a:pt x="21600" y="11463"/>
                  <a:pt x="21538" y="12125"/>
                  <a:pt x="21417" y="12778"/>
                </a:cubicBezTo>
                <a:lnTo>
                  <a:pt x="24071" y="13273"/>
                </a:lnTo>
                <a:lnTo>
                  <a:pt x="20428" y="15772"/>
                </a:lnTo>
                <a:lnTo>
                  <a:pt x="17928" y="12128"/>
                </a:lnTo>
                <a:lnTo>
                  <a:pt x="20582" y="126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7010400" y="4495800"/>
            <a:ext cx="1752600" cy="5191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2800" b="1">
                <a:solidFill>
                  <a:srgbClr val="FFFF66"/>
                </a:solidFill>
                <a:latin typeface="Catriel" pitchFamily="2" charset="0"/>
              </a:rPr>
              <a:t>ENERGY</a:t>
            </a:r>
            <a:endParaRPr lang="en-GB" sz="2800" b="1">
              <a:solidFill>
                <a:srgbClr val="FFFF66"/>
              </a:solidFill>
              <a:latin typeface="Catriel" pitchFamily="2" charset="0"/>
            </a:endParaRPr>
          </a:p>
        </p:txBody>
      </p:sp>
      <p:sp>
        <p:nvSpPr>
          <p:cNvPr id="19466" name="AutoShape 10"/>
          <p:cNvSpPr>
            <a:spLocks noChangeArrowheads="1"/>
          </p:cNvSpPr>
          <p:nvPr/>
        </p:nvSpPr>
        <p:spPr bwMode="auto">
          <a:xfrm rot="16410961" flipH="1">
            <a:off x="5676900" y="2171700"/>
            <a:ext cx="2133600" cy="1600200"/>
          </a:xfrm>
          <a:custGeom>
            <a:avLst/>
            <a:gdLst>
              <a:gd name="T0" fmla="*/ 1949380 w 21600"/>
              <a:gd name="T1" fmla="*/ 350711 h 21600"/>
              <a:gd name="T2" fmla="*/ 1264158 w 21600"/>
              <a:gd name="T3" fmla="*/ 45784 h 21600"/>
              <a:gd name="T4" fmla="*/ 1880038 w 21600"/>
              <a:gd name="T5" fmla="*/ 386048 h 21600"/>
              <a:gd name="T6" fmla="*/ 2377680 w 21600"/>
              <a:gd name="T7" fmla="*/ 983308 h 21600"/>
              <a:gd name="T8" fmla="*/ 2017832 w 21600"/>
              <a:gd name="T9" fmla="*/ 1168442 h 21600"/>
              <a:gd name="T10" fmla="*/ 1770888 w 21600"/>
              <a:gd name="T11" fmla="*/ 89848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0582" y="12622"/>
                </a:moveTo>
                <a:cubicBezTo>
                  <a:pt x="20694" y="12021"/>
                  <a:pt x="20751" y="11411"/>
                  <a:pt x="20751" y="10800"/>
                </a:cubicBezTo>
                <a:cubicBezTo>
                  <a:pt x="20751" y="6043"/>
                  <a:pt x="17384" y="1951"/>
                  <a:pt x="12716" y="1035"/>
                </a:cubicBezTo>
                <a:lnTo>
                  <a:pt x="12880" y="202"/>
                </a:lnTo>
                <a:cubicBezTo>
                  <a:pt x="17946" y="1196"/>
                  <a:pt x="21600" y="5637"/>
                  <a:pt x="21600" y="10800"/>
                </a:cubicBezTo>
                <a:cubicBezTo>
                  <a:pt x="21600" y="11463"/>
                  <a:pt x="21538" y="12125"/>
                  <a:pt x="21417" y="12778"/>
                </a:cubicBezTo>
                <a:lnTo>
                  <a:pt x="24071" y="13273"/>
                </a:lnTo>
                <a:lnTo>
                  <a:pt x="20428" y="15772"/>
                </a:lnTo>
                <a:lnTo>
                  <a:pt x="17928" y="12128"/>
                </a:lnTo>
                <a:lnTo>
                  <a:pt x="20582" y="126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467" name="AutoShape 11"/>
          <p:cNvSpPr>
            <a:spLocks noChangeArrowheads="1"/>
          </p:cNvSpPr>
          <p:nvPr/>
        </p:nvSpPr>
        <p:spPr bwMode="auto">
          <a:xfrm rot="16329126" flipH="1">
            <a:off x="5600700" y="2933700"/>
            <a:ext cx="2133600" cy="1600200"/>
          </a:xfrm>
          <a:custGeom>
            <a:avLst/>
            <a:gdLst>
              <a:gd name="T0" fmla="*/ 1746885 w 21600"/>
              <a:gd name="T1" fmla="*/ 183653 h 21600"/>
              <a:gd name="T2" fmla="*/ 693815 w 21600"/>
              <a:gd name="T3" fmla="*/ 84085 h 21600"/>
              <a:gd name="T4" fmla="*/ 1693446 w 21600"/>
              <a:gd name="T5" fmla="*/ 232103 h 21600"/>
              <a:gd name="T6" fmla="*/ 2377680 w 21600"/>
              <a:gd name="T7" fmla="*/ 983308 h 21600"/>
              <a:gd name="T8" fmla="*/ 2017832 w 21600"/>
              <a:gd name="T9" fmla="*/ 1168442 h 21600"/>
              <a:gd name="T10" fmla="*/ 1770888 w 21600"/>
              <a:gd name="T11" fmla="*/ 89848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0582" y="12622"/>
                </a:moveTo>
                <a:cubicBezTo>
                  <a:pt x="20694" y="12021"/>
                  <a:pt x="20751" y="11411"/>
                  <a:pt x="20751" y="10800"/>
                </a:cubicBezTo>
                <a:cubicBezTo>
                  <a:pt x="20751" y="5304"/>
                  <a:pt x="16295" y="849"/>
                  <a:pt x="10800" y="849"/>
                </a:cubicBezTo>
                <a:cubicBezTo>
                  <a:pt x="9561" y="848"/>
                  <a:pt x="8333" y="1080"/>
                  <a:pt x="7179" y="1531"/>
                </a:cubicBezTo>
                <a:lnTo>
                  <a:pt x="6870" y="740"/>
                </a:lnTo>
                <a:cubicBezTo>
                  <a:pt x="8122" y="251"/>
                  <a:pt x="9455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463"/>
                  <a:pt x="21538" y="12125"/>
                  <a:pt x="21417" y="12778"/>
                </a:cubicBezTo>
                <a:lnTo>
                  <a:pt x="24071" y="13273"/>
                </a:lnTo>
                <a:lnTo>
                  <a:pt x="20428" y="15772"/>
                </a:lnTo>
                <a:lnTo>
                  <a:pt x="17928" y="12128"/>
                </a:lnTo>
                <a:lnTo>
                  <a:pt x="20582" y="126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468" name="AutoShape 12"/>
          <p:cNvSpPr>
            <a:spLocks noChangeArrowheads="1"/>
          </p:cNvSpPr>
          <p:nvPr/>
        </p:nvSpPr>
        <p:spPr bwMode="auto">
          <a:xfrm rot="4975974">
            <a:off x="4114800" y="3355975"/>
            <a:ext cx="2133600" cy="1524000"/>
          </a:xfrm>
          <a:custGeom>
            <a:avLst/>
            <a:gdLst>
              <a:gd name="T0" fmla="*/ 1858405 w 21600"/>
              <a:gd name="T1" fmla="*/ 251178 h 21600"/>
              <a:gd name="T2" fmla="*/ 982049 w 21600"/>
              <a:gd name="T3" fmla="*/ 32385 h 21600"/>
              <a:gd name="T4" fmla="*/ 1796175 w 21600"/>
              <a:gd name="T5" fmla="*/ 291324 h 21600"/>
              <a:gd name="T6" fmla="*/ 2377680 w 21600"/>
              <a:gd name="T7" fmla="*/ 936484 h 21600"/>
              <a:gd name="T8" fmla="*/ 2017832 w 21600"/>
              <a:gd name="T9" fmla="*/ 1112802 h 21600"/>
              <a:gd name="T10" fmla="*/ 1770888 w 21600"/>
              <a:gd name="T11" fmla="*/ 855698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0582" y="12622"/>
                </a:moveTo>
                <a:cubicBezTo>
                  <a:pt x="20694" y="12021"/>
                  <a:pt x="20751" y="11411"/>
                  <a:pt x="20751" y="10800"/>
                </a:cubicBezTo>
                <a:cubicBezTo>
                  <a:pt x="20751" y="5304"/>
                  <a:pt x="16295" y="849"/>
                  <a:pt x="10800" y="849"/>
                </a:cubicBezTo>
                <a:cubicBezTo>
                  <a:pt x="10525" y="848"/>
                  <a:pt x="10251" y="860"/>
                  <a:pt x="9978" y="883"/>
                </a:cubicBezTo>
                <a:lnTo>
                  <a:pt x="9907" y="36"/>
                </a:lnTo>
                <a:cubicBezTo>
                  <a:pt x="10204" y="12"/>
                  <a:pt x="10502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463"/>
                  <a:pt x="21538" y="12125"/>
                  <a:pt x="21417" y="12778"/>
                </a:cubicBezTo>
                <a:lnTo>
                  <a:pt x="24071" y="13273"/>
                </a:lnTo>
                <a:lnTo>
                  <a:pt x="20428" y="15772"/>
                </a:lnTo>
                <a:lnTo>
                  <a:pt x="17928" y="12128"/>
                </a:lnTo>
                <a:lnTo>
                  <a:pt x="20582" y="126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152400" y="4572000"/>
            <a:ext cx="1752600" cy="5191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2800" b="1">
                <a:solidFill>
                  <a:srgbClr val="FFFF66"/>
                </a:solidFill>
                <a:latin typeface="Catriel" pitchFamily="2" charset="0"/>
              </a:rPr>
              <a:t>ENERGY</a:t>
            </a:r>
            <a:endParaRPr lang="en-GB" sz="2800" b="1">
              <a:solidFill>
                <a:srgbClr val="FFFF66"/>
              </a:solidFill>
              <a:latin typeface="Catriel" pitchFamily="2" charset="0"/>
            </a:endParaRPr>
          </a:p>
        </p:txBody>
      </p:sp>
      <p:sp>
        <p:nvSpPr>
          <p:cNvPr id="19471" name="AutoShape 15"/>
          <p:cNvSpPr>
            <a:spLocks noChangeArrowheads="1"/>
          </p:cNvSpPr>
          <p:nvPr/>
        </p:nvSpPr>
        <p:spPr bwMode="auto">
          <a:xfrm rot="11141997" flipH="1">
            <a:off x="609600" y="3276600"/>
            <a:ext cx="2133600" cy="1600200"/>
          </a:xfrm>
          <a:custGeom>
            <a:avLst/>
            <a:gdLst>
              <a:gd name="T0" fmla="*/ 1966271 w 21600"/>
              <a:gd name="T1" fmla="*/ 369972 h 21600"/>
              <a:gd name="T2" fmla="*/ 1321745 w 21600"/>
              <a:gd name="T3" fmla="*/ 55562 h 21600"/>
              <a:gd name="T4" fmla="*/ 1895546 w 21600"/>
              <a:gd name="T5" fmla="*/ 403754 h 21600"/>
              <a:gd name="T6" fmla="*/ 2377680 w 21600"/>
              <a:gd name="T7" fmla="*/ 983308 h 21600"/>
              <a:gd name="T8" fmla="*/ 2017832 w 21600"/>
              <a:gd name="T9" fmla="*/ 1168442 h 21600"/>
              <a:gd name="T10" fmla="*/ 1770888 w 21600"/>
              <a:gd name="T11" fmla="*/ 89848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0582" y="12622"/>
                </a:moveTo>
                <a:cubicBezTo>
                  <a:pt x="20694" y="12021"/>
                  <a:pt x="20751" y="11411"/>
                  <a:pt x="20751" y="10800"/>
                </a:cubicBezTo>
                <a:cubicBezTo>
                  <a:pt x="20751" y="6257"/>
                  <a:pt x="17675" y="2292"/>
                  <a:pt x="13276" y="1162"/>
                </a:cubicBezTo>
                <a:lnTo>
                  <a:pt x="13487" y="339"/>
                </a:lnTo>
                <a:cubicBezTo>
                  <a:pt x="18262" y="1566"/>
                  <a:pt x="21600" y="5870"/>
                  <a:pt x="21600" y="10800"/>
                </a:cubicBezTo>
                <a:cubicBezTo>
                  <a:pt x="21600" y="11463"/>
                  <a:pt x="21538" y="12125"/>
                  <a:pt x="21417" y="12778"/>
                </a:cubicBezTo>
                <a:lnTo>
                  <a:pt x="24071" y="13273"/>
                </a:lnTo>
                <a:lnTo>
                  <a:pt x="20428" y="15772"/>
                </a:lnTo>
                <a:lnTo>
                  <a:pt x="17928" y="12128"/>
                </a:lnTo>
                <a:lnTo>
                  <a:pt x="20582" y="126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472" name="AutoShape 16"/>
          <p:cNvSpPr>
            <a:spLocks noChangeArrowheads="1"/>
          </p:cNvSpPr>
          <p:nvPr/>
        </p:nvSpPr>
        <p:spPr bwMode="auto">
          <a:xfrm rot="13036150" flipH="1">
            <a:off x="990600" y="1905000"/>
            <a:ext cx="2133600" cy="1600200"/>
          </a:xfrm>
          <a:custGeom>
            <a:avLst/>
            <a:gdLst>
              <a:gd name="T0" fmla="*/ 2024549 w 21600"/>
              <a:gd name="T1" fmla="*/ 447760 h 21600"/>
              <a:gd name="T2" fmla="*/ 1535105 w 21600"/>
              <a:gd name="T3" fmla="*/ 116311 h 21600"/>
              <a:gd name="T4" fmla="*/ 1949281 w 21600"/>
              <a:gd name="T5" fmla="*/ 475467 h 21600"/>
              <a:gd name="T6" fmla="*/ 2377680 w 21600"/>
              <a:gd name="T7" fmla="*/ 983308 h 21600"/>
              <a:gd name="T8" fmla="*/ 2017832 w 21600"/>
              <a:gd name="T9" fmla="*/ 1168442 h 21600"/>
              <a:gd name="T10" fmla="*/ 1770888 w 21600"/>
              <a:gd name="T11" fmla="*/ 89848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0582" y="12622"/>
                </a:moveTo>
                <a:cubicBezTo>
                  <a:pt x="20694" y="12021"/>
                  <a:pt x="20751" y="11411"/>
                  <a:pt x="20751" y="10800"/>
                </a:cubicBezTo>
                <a:cubicBezTo>
                  <a:pt x="20751" y="7069"/>
                  <a:pt x="18665" y="3653"/>
                  <a:pt x="15347" y="1948"/>
                </a:cubicBezTo>
                <a:lnTo>
                  <a:pt x="15735" y="1193"/>
                </a:lnTo>
                <a:cubicBezTo>
                  <a:pt x="19336" y="3043"/>
                  <a:pt x="21600" y="6751"/>
                  <a:pt x="21600" y="10800"/>
                </a:cubicBezTo>
                <a:cubicBezTo>
                  <a:pt x="21600" y="11463"/>
                  <a:pt x="21538" y="12125"/>
                  <a:pt x="21417" y="12778"/>
                </a:cubicBezTo>
                <a:lnTo>
                  <a:pt x="24071" y="13273"/>
                </a:lnTo>
                <a:lnTo>
                  <a:pt x="20428" y="15772"/>
                </a:lnTo>
                <a:lnTo>
                  <a:pt x="17928" y="12128"/>
                </a:lnTo>
                <a:lnTo>
                  <a:pt x="20582" y="126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473" name="AutoShape 17"/>
          <p:cNvSpPr>
            <a:spLocks noChangeArrowheads="1"/>
          </p:cNvSpPr>
          <p:nvPr/>
        </p:nvSpPr>
        <p:spPr bwMode="auto">
          <a:xfrm rot="-5604386">
            <a:off x="2667000" y="2597150"/>
            <a:ext cx="2057400" cy="1600200"/>
          </a:xfrm>
          <a:custGeom>
            <a:avLst/>
            <a:gdLst>
              <a:gd name="T0" fmla="*/ 1907477 w 21600"/>
              <a:gd name="T1" fmla="*/ 384122 h 21600"/>
              <a:gd name="T2" fmla="*/ 1314355 w 21600"/>
              <a:gd name="T3" fmla="*/ 64156 h 21600"/>
              <a:gd name="T4" fmla="*/ 1838325 w 21600"/>
              <a:gd name="T5" fmla="*/ 416867 h 21600"/>
              <a:gd name="T6" fmla="*/ 2292763 w 21600"/>
              <a:gd name="T7" fmla="*/ 983308 h 21600"/>
              <a:gd name="T8" fmla="*/ 1945767 w 21600"/>
              <a:gd name="T9" fmla="*/ 1168442 h 21600"/>
              <a:gd name="T10" fmla="*/ 1707642 w 21600"/>
              <a:gd name="T11" fmla="*/ 89848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0582" y="12622"/>
                </a:moveTo>
                <a:cubicBezTo>
                  <a:pt x="20694" y="12021"/>
                  <a:pt x="20751" y="11411"/>
                  <a:pt x="20751" y="10800"/>
                </a:cubicBezTo>
                <a:cubicBezTo>
                  <a:pt x="20751" y="6412"/>
                  <a:pt x="17877" y="2542"/>
                  <a:pt x="13676" y="1273"/>
                </a:cubicBezTo>
                <a:lnTo>
                  <a:pt x="13921" y="461"/>
                </a:lnTo>
                <a:cubicBezTo>
                  <a:pt x="18480" y="1837"/>
                  <a:pt x="21600" y="6037"/>
                  <a:pt x="21600" y="10800"/>
                </a:cubicBezTo>
                <a:cubicBezTo>
                  <a:pt x="21600" y="11463"/>
                  <a:pt x="21538" y="12125"/>
                  <a:pt x="21417" y="12778"/>
                </a:cubicBezTo>
                <a:lnTo>
                  <a:pt x="24071" y="13273"/>
                </a:lnTo>
                <a:lnTo>
                  <a:pt x="20428" y="15772"/>
                </a:lnTo>
                <a:lnTo>
                  <a:pt x="17928" y="12128"/>
                </a:lnTo>
                <a:lnTo>
                  <a:pt x="20582" y="126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1524000" y="3352800"/>
            <a:ext cx="457200" cy="5191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2800" b="1">
                <a:solidFill>
                  <a:srgbClr val="800000"/>
                </a:solidFill>
                <a:latin typeface="Catriel" pitchFamily="2" charset="0"/>
              </a:rPr>
              <a:t>P</a:t>
            </a:r>
            <a:endParaRPr lang="en-GB" sz="2800" b="1">
              <a:solidFill>
                <a:srgbClr val="800000"/>
              </a:solidFill>
              <a:latin typeface="Catriel" pitchFamily="2" charset="0"/>
            </a:endParaRPr>
          </a:p>
        </p:txBody>
      </p:sp>
      <p:sp>
        <p:nvSpPr>
          <p:cNvPr id="19477" name="AutoShape 21"/>
          <p:cNvSpPr>
            <a:spLocks noChangeArrowheads="1"/>
          </p:cNvSpPr>
          <p:nvPr/>
        </p:nvSpPr>
        <p:spPr bwMode="auto">
          <a:xfrm rot="-8608251">
            <a:off x="2520950" y="3481388"/>
            <a:ext cx="2133600" cy="1524000"/>
          </a:xfrm>
          <a:custGeom>
            <a:avLst/>
            <a:gdLst>
              <a:gd name="T0" fmla="*/ 1066800 w 21600"/>
              <a:gd name="T1" fmla="*/ 0 h 21600"/>
              <a:gd name="T2" fmla="*/ 187777 w 21600"/>
              <a:gd name="T3" fmla="*/ 401108 h 21600"/>
              <a:gd name="T4" fmla="*/ 1066800 w 21600"/>
              <a:gd name="T5" fmla="*/ 75636 h 21600"/>
              <a:gd name="T6" fmla="*/ 1945824 w 21600"/>
              <a:gd name="T7" fmla="*/ 401108 h 21600"/>
              <a:gd name="T8" fmla="*/ 0 60000 65536"/>
              <a:gd name="T9" fmla="*/ 0 60000 65536"/>
              <a:gd name="T10" fmla="*/ 0 60000 65536"/>
              <a:gd name="T11" fmla="*/ 0 60000 65536"/>
              <a:gd name="T12" fmla="*/ 420 w 21600"/>
              <a:gd name="T13" fmla="*/ 0 h 21600"/>
              <a:gd name="T14" fmla="*/ 21180 w 21600"/>
              <a:gd name="T15" fmla="*/ 811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365" y="5952"/>
                </a:moveTo>
                <a:cubicBezTo>
                  <a:pt x="4101" y="2933"/>
                  <a:pt x="7317" y="1071"/>
                  <a:pt x="10800" y="1072"/>
                </a:cubicBezTo>
                <a:cubicBezTo>
                  <a:pt x="14282" y="1072"/>
                  <a:pt x="17498" y="2933"/>
                  <a:pt x="19234" y="5952"/>
                </a:cubicBezTo>
                <a:lnTo>
                  <a:pt x="20163" y="5418"/>
                </a:lnTo>
                <a:cubicBezTo>
                  <a:pt x="18237" y="2066"/>
                  <a:pt x="14666" y="-1"/>
                  <a:pt x="10799" y="0"/>
                </a:cubicBezTo>
                <a:cubicBezTo>
                  <a:pt x="6933" y="0"/>
                  <a:pt x="3362" y="2066"/>
                  <a:pt x="1436" y="54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478" name="AutoShape 22"/>
          <p:cNvSpPr>
            <a:spLocks noChangeArrowheads="1"/>
          </p:cNvSpPr>
          <p:nvPr/>
        </p:nvSpPr>
        <p:spPr bwMode="auto">
          <a:xfrm rot="-3971256">
            <a:off x="2541588" y="3097212"/>
            <a:ext cx="1447800" cy="1196975"/>
          </a:xfrm>
          <a:custGeom>
            <a:avLst/>
            <a:gdLst>
              <a:gd name="T0" fmla="*/ 723900 w 21600"/>
              <a:gd name="T1" fmla="*/ 0 h 21600"/>
              <a:gd name="T2" fmla="*/ 307993 w 21600"/>
              <a:gd name="T3" fmla="*/ 159929 h 21600"/>
              <a:gd name="T4" fmla="*/ 723900 w 21600"/>
              <a:gd name="T5" fmla="*/ 82458 h 21600"/>
              <a:gd name="T6" fmla="*/ 1139807 w 21600"/>
              <a:gd name="T7" fmla="*/ 159929 h 21600"/>
              <a:gd name="T8" fmla="*/ 0 60000 65536"/>
              <a:gd name="T9" fmla="*/ 0 60000 65536"/>
              <a:gd name="T10" fmla="*/ 0 60000 65536"/>
              <a:gd name="T11" fmla="*/ 0 60000 65536"/>
              <a:gd name="T12" fmla="*/ 2537 w 21600"/>
              <a:gd name="T13" fmla="*/ 0 h 21600"/>
              <a:gd name="T14" fmla="*/ 19063 w 21600"/>
              <a:gd name="T15" fmla="*/ 480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054" y="3471"/>
                </a:moveTo>
                <a:cubicBezTo>
                  <a:pt x="6693" y="2186"/>
                  <a:pt x="8716" y="1487"/>
                  <a:pt x="10800" y="1488"/>
                </a:cubicBezTo>
                <a:cubicBezTo>
                  <a:pt x="12883" y="1488"/>
                  <a:pt x="14906" y="2186"/>
                  <a:pt x="16545" y="3471"/>
                </a:cubicBezTo>
                <a:lnTo>
                  <a:pt x="17463" y="2300"/>
                </a:lnTo>
                <a:cubicBezTo>
                  <a:pt x="15562" y="810"/>
                  <a:pt x="13215" y="-1"/>
                  <a:pt x="10799" y="0"/>
                </a:cubicBezTo>
                <a:cubicBezTo>
                  <a:pt x="8384" y="0"/>
                  <a:pt x="6037" y="810"/>
                  <a:pt x="4136" y="23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6629400" y="5029200"/>
            <a:ext cx="2362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2400"/>
              <a:t>For cell processes e.g. movement</a:t>
            </a:r>
            <a:endParaRPr lang="en-GB" sz="2400"/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152400" y="5029200"/>
            <a:ext cx="2362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2400"/>
              <a:t>From respiration</a:t>
            </a:r>
            <a:endParaRPr lang="en-GB" sz="2400"/>
          </a:p>
        </p:txBody>
      </p:sp>
      <p:sp>
        <p:nvSpPr>
          <p:cNvPr id="19481" name="AutoShape 25"/>
          <p:cNvSpPr>
            <a:spLocks noChangeArrowheads="1"/>
          </p:cNvSpPr>
          <p:nvPr/>
        </p:nvSpPr>
        <p:spPr bwMode="auto">
          <a:xfrm rot="-3167923">
            <a:off x="1028700" y="2095500"/>
            <a:ext cx="2286000" cy="533400"/>
          </a:xfrm>
          <a:prstGeom prst="rightArrow">
            <a:avLst>
              <a:gd name="adj1" fmla="val 50000"/>
              <a:gd name="adj2" fmla="val 1071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NZ">
                <a:solidFill>
                  <a:srgbClr val="800000"/>
                </a:solidFill>
              </a:rPr>
              <a:t>High energy bond</a:t>
            </a:r>
            <a:endParaRPr lang="en-GB">
              <a:solidFill>
                <a:srgbClr val="800000"/>
              </a:solidFill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2819400" y="5638800"/>
            <a:ext cx="3657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NZ" sz="2000" b="1" dirty="0">
                <a:solidFill>
                  <a:schemeClr val="accent3"/>
                </a:solidFill>
                <a:latin typeface="Catriel" pitchFamily="2" charset="0"/>
              </a:rPr>
              <a:t>(Adenosine </a:t>
            </a:r>
            <a:r>
              <a:rPr lang="en-NZ" sz="2000" b="1" dirty="0" err="1">
                <a:solidFill>
                  <a:schemeClr val="accent3"/>
                </a:solidFill>
                <a:latin typeface="Catriel" pitchFamily="2" charset="0"/>
              </a:rPr>
              <a:t>diphosphate</a:t>
            </a:r>
            <a:r>
              <a:rPr lang="en-NZ" sz="2000" b="1" dirty="0">
                <a:solidFill>
                  <a:schemeClr val="accent3"/>
                </a:solidFill>
                <a:latin typeface="Catriel" pitchFamily="2" charset="0"/>
              </a:rPr>
              <a:t>)</a:t>
            </a:r>
            <a:r>
              <a:rPr lang="en-NZ" sz="2800" b="1" dirty="0">
                <a:solidFill>
                  <a:schemeClr val="accent3"/>
                </a:solidFill>
                <a:latin typeface="Catriel" pitchFamily="2" charset="0"/>
              </a:rPr>
              <a:t> </a:t>
            </a:r>
            <a:endParaRPr lang="en-GB" sz="2800" b="1" dirty="0">
              <a:solidFill>
                <a:schemeClr val="accent3"/>
              </a:solidFill>
              <a:latin typeface="Catrie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 animBg="1"/>
      <p:bldP spid="19462" grpId="0" animBg="1"/>
      <p:bldP spid="19464" grpId="0" animBg="1"/>
      <p:bldP spid="19465" grpId="0" animBg="1"/>
      <p:bldP spid="19466" grpId="0" animBg="1"/>
      <p:bldP spid="19467" grpId="0" animBg="1"/>
      <p:bldP spid="19468" grpId="0" animBg="1"/>
      <p:bldP spid="19469" grpId="0" animBg="1"/>
      <p:bldP spid="19471" grpId="0" animBg="1"/>
      <p:bldP spid="19472" grpId="0" animBg="1"/>
      <p:bldP spid="19473" grpId="0" animBg="1"/>
      <p:bldP spid="19476" grpId="0" animBg="1"/>
      <p:bldP spid="19477" grpId="0" animBg="1"/>
      <p:bldP spid="19478" grpId="0" animBg="1"/>
      <p:bldP spid="19479" grpId="0"/>
      <p:bldP spid="19480" grpId="0"/>
      <p:bldP spid="19480" grpId="1"/>
      <p:bldP spid="19481" grpId="0" animBg="1"/>
      <p:bldP spid="19481" grpId="1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b="1" smtClean="0"/>
              <a:t>Respiration</a:t>
            </a:r>
            <a:endParaRPr lang="en-GB" b="1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86800" cy="4983163"/>
          </a:xfrm>
        </p:spPr>
        <p:txBody>
          <a:bodyPr/>
          <a:lstStyle/>
          <a:p>
            <a:pPr eaLnBrk="1" hangingPunct="1"/>
            <a:r>
              <a:rPr lang="en-NZ" smtClean="0"/>
              <a:t>Cellular respiration is a complex series of enzyme-controlled reactions in which food (e.g. glucose) is oxidised to release energy.</a:t>
            </a:r>
          </a:p>
          <a:p>
            <a:pPr eaLnBrk="1" hangingPunct="1"/>
            <a:endParaRPr lang="en-NZ" smtClean="0"/>
          </a:p>
          <a:p>
            <a:pPr eaLnBrk="1" hangingPunct="1">
              <a:buFontTx/>
              <a:buNone/>
            </a:pPr>
            <a:r>
              <a:rPr lang="en-NZ" b="1" smtClean="0"/>
              <a:t>C</a:t>
            </a:r>
            <a:r>
              <a:rPr lang="en-NZ" b="1" baseline="-25000" smtClean="0"/>
              <a:t>6</a:t>
            </a:r>
            <a:r>
              <a:rPr lang="en-NZ" b="1" smtClean="0"/>
              <a:t>H</a:t>
            </a:r>
            <a:r>
              <a:rPr lang="en-NZ" b="1" baseline="-25000" smtClean="0"/>
              <a:t>12</a:t>
            </a:r>
            <a:r>
              <a:rPr lang="en-NZ" b="1" smtClean="0"/>
              <a:t>O</a:t>
            </a:r>
            <a:r>
              <a:rPr lang="en-NZ" b="1" baseline="-25000" smtClean="0"/>
              <a:t>6</a:t>
            </a:r>
            <a:r>
              <a:rPr lang="en-NZ" b="1" smtClean="0"/>
              <a:t> + 6O</a:t>
            </a:r>
            <a:r>
              <a:rPr lang="en-NZ" b="1" baseline="-25000" smtClean="0"/>
              <a:t>2</a:t>
            </a:r>
            <a:r>
              <a:rPr lang="en-NZ" b="1" smtClean="0"/>
              <a:t> → 6CO</a:t>
            </a:r>
            <a:r>
              <a:rPr lang="en-NZ" b="1" baseline="-25000" smtClean="0"/>
              <a:t>2</a:t>
            </a:r>
            <a:r>
              <a:rPr lang="en-NZ" b="1" smtClean="0"/>
              <a:t> + 6H</a:t>
            </a:r>
            <a:r>
              <a:rPr lang="en-NZ" b="1" baseline="-25000" smtClean="0"/>
              <a:t>2</a:t>
            </a:r>
            <a:r>
              <a:rPr lang="en-NZ" b="1" smtClean="0"/>
              <a:t>O + Energy</a:t>
            </a:r>
          </a:p>
        </p:txBody>
      </p:sp>
      <p:sp>
        <p:nvSpPr>
          <p:cNvPr id="1741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400800"/>
            <a:ext cx="457200" cy="4572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4 Stages</a:t>
            </a:r>
            <a:endParaRPr lang="en-GB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5626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NZ" dirty="0" smtClean="0"/>
              <a:t>Glycolysis </a:t>
            </a:r>
            <a:r>
              <a:rPr lang="en-NZ" sz="2800" dirty="0" smtClean="0"/>
              <a:t>in cytoplasm</a:t>
            </a:r>
          </a:p>
          <a:p>
            <a:pPr marL="990600" lvl="1" indent="-533400" eaLnBrk="1" hangingPunct="1">
              <a:buFontTx/>
              <a:buNone/>
            </a:pPr>
            <a:r>
              <a:rPr lang="en-NZ" dirty="0" smtClean="0"/>
              <a:t>  Glucose broken into two pyruvate molecules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NZ" dirty="0" smtClean="0"/>
              <a:t>Transition reaction </a:t>
            </a:r>
            <a:r>
              <a:rPr lang="en-NZ" sz="2800" dirty="0" smtClean="0"/>
              <a:t>– from cytoplasm to matrix of mitochondrion</a:t>
            </a:r>
          </a:p>
          <a:p>
            <a:pPr marL="990600" lvl="1" indent="-533400" eaLnBrk="1" hangingPunct="1">
              <a:buFontTx/>
              <a:buNone/>
            </a:pPr>
            <a:r>
              <a:rPr lang="en-NZ" dirty="0" smtClean="0"/>
              <a:t>  Acetyl coenzyme A made from pyruvate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NZ" dirty="0" smtClean="0"/>
              <a:t>Krebs Cycle </a:t>
            </a:r>
            <a:r>
              <a:rPr lang="en-NZ" sz="2800" dirty="0" smtClean="0"/>
              <a:t>in matrix of mitochondrion</a:t>
            </a:r>
          </a:p>
          <a:p>
            <a:pPr marL="990600" lvl="1" indent="-533400" eaLnBrk="1" hangingPunct="1">
              <a:buFontTx/>
              <a:buNone/>
            </a:pPr>
            <a:r>
              <a:rPr lang="en-NZ" dirty="0" smtClean="0"/>
              <a:t>  Acetyl group broken down releasing CO</a:t>
            </a:r>
            <a:r>
              <a:rPr lang="en-NZ" baseline="-25000" dirty="0" smtClean="0"/>
              <a:t>2</a:t>
            </a:r>
            <a:r>
              <a:rPr lang="en-NZ" dirty="0" smtClean="0"/>
              <a:t>, hydrogen atoms and ATP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NZ" dirty="0" smtClean="0"/>
              <a:t>Electron transport chain – </a:t>
            </a:r>
            <a:r>
              <a:rPr lang="en-NZ" sz="2800" dirty="0" smtClean="0"/>
              <a:t>cristae</a:t>
            </a:r>
          </a:p>
          <a:p>
            <a:pPr marL="609600" indent="-609600" eaLnBrk="1" hangingPunct="1">
              <a:buFontTx/>
              <a:buNone/>
            </a:pPr>
            <a:r>
              <a:rPr lang="en-NZ" sz="2800" dirty="0" smtClean="0"/>
              <a:t>	Hydrogen oxidised to water, much ATP made.</a:t>
            </a:r>
            <a:endParaRPr lang="en-GB" sz="2800" dirty="0" smtClean="0"/>
          </a:p>
        </p:txBody>
      </p:sp>
      <p:sp>
        <p:nvSpPr>
          <p:cNvPr id="2253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400800"/>
            <a:ext cx="457200" cy="4572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20484" name="Picture 4" descr="Respi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315200" cy="687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400800"/>
            <a:ext cx="457200" cy="4572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Anaerobic Respiration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638800"/>
          </a:xfrm>
        </p:spPr>
        <p:txBody>
          <a:bodyPr/>
          <a:lstStyle/>
          <a:p>
            <a:r>
              <a:rPr lang="en-NZ" dirty="0" smtClean="0"/>
              <a:t>When oxygen is used to complete </a:t>
            </a:r>
            <a:r>
              <a:rPr lang="en-NZ" smtClean="0"/>
              <a:t>respiration it </a:t>
            </a:r>
            <a:r>
              <a:rPr lang="en-NZ" dirty="0" smtClean="0"/>
              <a:t>is called </a:t>
            </a:r>
            <a:r>
              <a:rPr lang="en-NZ" sz="3600" b="1" dirty="0" smtClean="0">
                <a:solidFill>
                  <a:schemeClr val="accent1">
                    <a:lumMod val="75000"/>
                  </a:schemeClr>
                </a:solidFill>
              </a:rPr>
              <a:t>aerobic respiration</a:t>
            </a:r>
          </a:p>
          <a:p>
            <a:r>
              <a:rPr lang="en-NZ" dirty="0" smtClean="0"/>
              <a:t>Aerobic respiration produces H</a:t>
            </a:r>
            <a:r>
              <a:rPr lang="en-NZ" baseline="-25000" dirty="0" smtClean="0"/>
              <a:t>2</a:t>
            </a:r>
            <a:r>
              <a:rPr lang="en-NZ" dirty="0" smtClean="0"/>
              <a:t>O, CO</a:t>
            </a:r>
            <a:r>
              <a:rPr lang="en-NZ" baseline="-25000" dirty="0" smtClean="0"/>
              <a:t>2</a:t>
            </a:r>
            <a:r>
              <a:rPr lang="en-NZ" dirty="0" smtClean="0"/>
              <a:t> and much ATP</a:t>
            </a:r>
          </a:p>
          <a:p>
            <a:r>
              <a:rPr lang="en-NZ" dirty="0" smtClean="0"/>
              <a:t>If oxygen is NOT present, </a:t>
            </a:r>
            <a:r>
              <a:rPr lang="en-NZ" sz="3600" b="1" dirty="0" smtClean="0">
                <a:solidFill>
                  <a:schemeClr val="accent1">
                    <a:lumMod val="75000"/>
                  </a:schemeClr>
                </a:solidFill>
              </a:rPr>
              <a:t>anaerobic respiration </a:t>
            </a:r>
            <a:r>
              <a:rPr lang="en-NZ" dirty="0" smtClean="0"/>
              <a:t>may occur</a:t>
            </a:r>
          </a:p>
          <a:p>
            <a:r>
              <a:rPr lang="en-NZ" dirty="0" smtClean="0"/>
              <a:t>Anaerobic respiration produces different products and much less energy</a:t>
            </a:r>
            <a:endParaRPr lang="en-NZ" dirty="0"/>
          </a:p>
        </p:txBody>
      </p:sp>
      <p:sp>
        <p:nvSpPr>
          <p:cNvPr id="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400800"/>
            <a:ext cx="457200" cy="4572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80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Alcohol Fermentation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NZ" dirty="0" smtClean="0"/>
              <a:t>Occurs in yeast and plants</a:t>
            </a:r>
          </a:p>
          <a:p>
            <a:r>
              <a:rPr lang="en-NZ" dirty="0" smtClean="0"/>
              <a:t>Glycolysis starts, but without oxygen pyruvate is eventually converted to ethanol and carbon dioxide</a:t>
            </a:r>
          </a:p>
          <a:p>
            <a:r>
              <a:rPr lang="en-NZ" dirty="0" smtClean="0"/>
              <a:t>This is used in bread making and brewing alcoholic drinks such as beer. </a:t>
            </a:r>
            <a:endParaRPr lang="en-NZ" dirty="0"/>
          </a:p>
          <a:p>
            <a:r>
              <a:rPr lang="en-NZ" dirty="0" smtClean="0"/>
              <a:t>The alcohol builds up and eventually would kill the yeast</a:t>
            </a:r>
            <a:endParaRPr lang="en-NZ" dirty="0"/>
          </a:p>
        </p:txBody>
      </p:sp>
      <p:pic>
        <p:nvPicPr>
          <p:cNvPr id="26626" name="Picture 2" descr="http://t3.gstatic.com/images?q=tbn:ANd9GcSrneb-Tl0IBxpUpPserf6G1fSImXsarGCcuYElcFd5Kj7SlS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073" y="4838700"/>
            <a:ext cx="15240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://t0.gstatic.com/images?q=tbn:ANd9GcSItSKXTgiS83WlgEo4tZB7QKkbhux5kWC4K29HMTdWIoFE7ws2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260" y="0"/>
            <a:ext cx="171081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http://t1.gstatic.com/images?q=tbn:ANd9GcRiWfvqxJpQJLIpoEMxzLVhqiIjYB7PVnMz50_tTZH2uK360Ks-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72074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400800"/>
            <a:ext cx="457200" cy="4572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01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7" grpId="0" animBg="1"/>
    </p:bldLst>
  </p:timing>
</p:sld>
</file>

<file path=ppt/theme/theme1.xml><?xml version="1.0" encoding="utf-8"?>
<a:theme xmlns:a="http://schemas.openxmlformats.org/drawingml/2006/main" name="Writing on the wall design template">
  <a:themeElements>
    <a:clrScheme name="Writing on the wall design template 12">
      <a:dk1>
        <a:srgbClr val="FED39A"/>
      </a:dk1>
      <a:lt1>
        <a:srgbClr val="FFFFFF"/>
      </a:lt1>
      <a:dk2>
        <a:srgbClr val="B6B6B6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D9B483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Writing on the wall design templat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ting on the wall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 on the wall desig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 on the wall design templat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 on the wall design template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 on the wall design template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 on the wall design template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 on the wall design template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 on the wall design template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 on the wall design template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 on the wall design template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 on the wall design template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 on the wall design template 12">
        <a:dk1>
          <a:srgbClr val="FED39A"/>
        </a:dk1>
        <a:lt1>
          <a:srgbClr val="FFFFFF"/>
        </a:lt1>
        <a:dk2>
          <a:srgbClr val="B6B6B6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D9B483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Writing on the wall design template</Template>
  <TotalTime>437</TotalTime>
  <Words>498</Words>
  <Application>Microsoft Office PowerPoint</Application>
  <PresentationFormat>On-screen Show (4:3)</PresentationFormat>
  <Paragraphs>83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Writing on the wall design template</vt:lpstr>
      <vt:lpstr>Respiration</vt:lpstr>
      <vt:lpstr>Respiration</vt:lpstr>
      <vt:lpstr>Energy Currency</vt:lpstr>
      <vt:lpstr>The Energy cycle</vt:lpstr>
      <vt:lpstr>Respiration</vt:lpstr>
      <vt:lpstr>4 Stages</vt:lpstr>
      <vt:lpstr>PowerPoint Presentation</vt:lpstr>
      <vt:lpstr>Anaerobic Respiration</vt:lpstr>
      <vt:lpstr>Alcohol Fermentation</vt:lpstr>
      <vt:lpstr>Lactic Acid Fermentation</vt:lpstr>
      <vt:lpstr>PowerPoint Presentation</vt:lpstr>
      <vt:lpstr>Photosynthesis</vt:lpstr>
      <vt:lpstr>The Phases</vt:lpstr>
      <vt:lpstr>A Chloroplast</vt:lpstr>
    </vt:vector>
  </TitlesOfParts>
  <Company>St. Marys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Rick Wood</dc:creator>
  <cp:lastModifiedBy>User</cp:lastModifiedBy>
  <cp:revision>34</cp:revision>
  <cp:lastPrinted>1601-01-01T00:00:00Z</cp:lastPrinted>
  <dcterms:created xsi:type="dcterms:W3CDTF">2007-04-03T23:43:59Z</dcterms:created>
  <dcterms:modified xsi:type="dcterms:W3CDTF">2015-04-10T03:28:55Z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TC010900121033</vt:lpwstr>
  </property>
</Properties>
</file>